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59" r:id="rId4"/>
    <p:sldId id="262" r:id="rId5"/>
    <p:sldId id="261" r:id="rId6"/>
    <p:sldId id="257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5FAC0F-E57A-4401-BF6B-E1351FFABF7C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79B8188-6C2D-4203-80E6-84EA67A359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cf.edu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blogs.adobe.com/edtechatadobe/google_web_pag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600200"/>
            <a:ext cx="7772399" cy="48768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7200" y="457200"/>
            <a:ext cx="78484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What you can see in the picture?</a:t>
            </a:r>
            <a:endParaRPr lang="en-US" b="1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762000" y="1143000"/>
            <a:ext cx="4572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s://www.noodletools.com/_images_add/noodlebib/citations/is_images/website/websit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82700"/>
            <a:ext cx="6934200" cy="5156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95400" y="0"/>
            <a:ext cx="183903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 smtClean="0"/>
              <a:t>Here</a:t>
            </a:r>
            <a:endParaRPr lang="en-US" dirty="0"/>
          </a:p>
        </p:txBody>
      </p:sp>
      <p:cxnSp>
        <p:nvCxnSpPr>
          <p:cNvPr id="8" name="Elbow Connector 7"/>
          <p:cNvCxnSpPr/>
          <p:nvPr/>
        </p:nvCxnSpPr>
        <p:spPr>
          <a:xfrm rot="5400000">
            <a:off x="3124200" y="609600"/>
            <a:ext cx="381000" cy="228600"/>
          </a:xfrm>
          <a:prstGeom prst="bentConnector3">
            <a:avLst>
              <a:gd name="adj1" fmla="val 50000"/>
            </a:avLst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Image result for a web p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388" name="Picture 4" descr="http://www.quackit.com/pix/make-your-own-website/example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676400"/>
            <a:ext cx="5943600" cy="4897805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57200" y="533400"/>
            <a:ext cx="22803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smtClean="0"/>
              <a:t>And here</a:t>
            </a:r>
            <a:endParaRPr lang="en-US" sz="4400" dirty="0"/>
          </a:p>
        </p:txBody>
      </p:sp>
      <p:cxnSp>
        <p:nvCxnSpPr>
          <p:cNvPr id="10" name="Elbow Connector 9"/>
          <p:cNvCxnSpPr/>
          <p:nvPr/>
        </p:nvCxnSpPr>
        <p:spPr>
          <a:xfrm rot="5400000">
            <a:off x="2552700" y="800100"/>
            <a:ext cx="762000" cy="685800"/>
          </a:xfrm>
          <a:prstGeom prst="bentConnector3">
            <a:avLst>
              <a:gd name="adj1" fmla="val 50000"/>
            </a:avLst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2200" y="838200"/>
            <a:ext cx="36161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 smtClean="0"/>
              <a:t>Well Said!</a:t>
            </a:r>
            <a:endParaRPr lang="en-US" sz="6600" dirty="0"/>
          </a:p>
        </p:txBody>
      </p:sp>
      <p:sp>
        <p:nvSpPr>
          <p:cNvPr id="3" name="Rectangle 2"/>
          <p:cNvSpPr/>
          <p:nvPr/>
        </p:nvSpPr>
        <p:spPr>
          <a:xfrm>
            <a:off x="1752600" y="2895600"/>
            <a:ext cx="61359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dirty="0" smtClean="0"/>
              <a:t>These are Web Pages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mph" presetSubtype="1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533400"/>
            <a:ext cx="841409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4000" dirty="0" smtClean="0"/>
              <a:t>Web Pages are created using  l</a:t>
            </a:r>
            <a:r>
              <a:rPr lang="en-US" altLang="zh-CN" sz="4000" dirty="0" smtClean="0"/>
              <a:t>anguage </a:t>
            </a:r>
          </a:p>
          <a:p>
            <a:endParaRPr lang="en-US" dirty="0"/>
          </a:p>
        </p:txBody>
      </p:sp>
      <p:pic>
        <p:nvPicPr>
          <p:cNvPr id="3" name="Picture 2" descr="http://www.phptpoint.com/wp-content/uploads/2014/05/hh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24000"/>
            <a:ext cx="7191637" cy="452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1143000"/>
            <a:ext cx="86738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English language is used to write books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43871" y="2667000"/>
            <a:ext cx="89001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HTML is used to create Web Pages</a:t>
            </a:r>
            <a:r>
              <a:rPr lang="en-US" sz="4800" dirty="0" smtClean="0"/>
              <a:t>.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371600"/>
          </a:xfrm>
        </p:spPr>
        <p:txBody>
          <a:bodyPr/>
          <a:lstStyle/>
          <a:p>
            <a:r>
              <a:rPr lang="en-US" altLang="zh-CN"/>
              <a:t>HTML Syntax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419600"/>
          </a:xfrm>
        </p:spPr>
        <p:txBody>
          <a:bodyPr/>
          <a:lstStyle/>
          <a:p>
            <a:r>
              <a:rPr lang="en-US" altLang="zh-CN"/>
              <a:t>HTML syntax:</a:t>
            </a:r>
          </a:p>
          <a:p>
            <a:pPr>
              <a:buFont typeface="Wingdings" pitchFamily="2" charset="2"/>
              <a:buNone/>
            </a:pPr>
            <a:r>
              <a:rPr lang="en-US" altLang="zh-CN" sz="2800" i="1"/>
              <a:t>    two-sided tag:</a:t>
            </a:r>
          </a:p>
          <a:p>
            <a:pPr algn="ctr">
              <a:buFont typeface="Wingdings" pitchFamily="2" charset="2"/>
              <a:buNone/>
            </a:pPr>
            <a:r>
              <a:rPr lang="en-US" altLang="zh-CN" sz="2800" i="1"/>
              <a:t>&lt;tag attributes&gt;document content&lt;/tag&gt;</a:t>
            </a:r>
          </a:p>
          <a:p>
            <a:pPr algn="ctr">
              <a:buFont typeface="Wingdings" pitchFamily="2" charset="2"/>
              <a:buNone/>
            </a:pPr>
            <a:endParaRPr lang="en-US" altLang="zh-CN" sz="2800" i="1"/>
          </a:p>
          <a:p>
            <a:pPr algn="ctr">
              <a:buFont typeface="Wingdings" pitchFamily="2" charset="2"/>
              <a:buNone/>
            </a:pPr>
            <a:endParaRPr lang="en-US" altLang="zh-CN" sz="2800" i="1"/>
          </a:p>
          <a:p>
            <a:pPr algn="ctr">
              <a:buFont typeface="Wingdings" pitchFamily="2" charset="2"/>
              <a:buNone/>
            </a:pPr>
            <a:endParaRPr lang="en-US" altLang="zh-CN" sz="2800" i="1"/>
          </a:p>
          <a:p>
            <a:pPr>
              <a:buFont typeface="Wingdings" pitchFamily="2" charset="2"/>
              <a:buNone/>
            </a:pPr>
            <a:endParaRPr lang="en-US" altLang="zh-CN" sz="2400" b="1" i="1"/>
          </a:p>
          <a:p>
            <a:pPr>
              <a:buFont typeface="Wingdings" pitchFamily="2" charset="2"/>
              <a:buNone/>
            </a:pPr>
            <a:endParaRPr lang="en-US" altLang="zh-CN" sz="2400" b="1" i="1"/>
          </a:p>
          <a:p>
            <a:endParaRPr lang="en-US" altLang="zh-CN" sz="2800" b="1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457200" y="2514600"/>
            <a:ext cx="1752600" cy="2057400"/>
            <a:chOff x="288" y="1680"/>
            <a:chExt cx="1104" cy="1296"/>
          </a:xfrm>
        </p:grpSpPr>
        <p:sp>
          <p:nvSpPr>
            <p:cNvPr id="32772" name="Rectangle 4"/>
            <p:cNvSpPr>
              <a:spLocks noChangeArrowheads="1"/>
            </p:cNvSpPr>
            <p:nvPr/>
          </p:nvSpPr>
          <p:spPr bwMode="auto">
            <a:xfrm>
              <a:off x="1056" y="1680"/>
              <a:ext cx="336" cy="2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3" name="AutoShape 5"/>
            <p:cNvSpPr>
              <a:spLocks noChangeArrowheads="1"/>
            </p:cNvSpPr>
            <p:nvPr/>
          </p:nvSpPr>
          <p:spPr bwMode="auto">
            <a:xfrm>
              <a:off x="288" y="2448"/>
              <a:ext cx="1008" cy="528"/>
            </a:xfrm>
            <a:prstGeom prst="wedgeRectCallout">
              <a:avLst>
                <a:gd name="adj1" fmla="val 27380"/>
                <a:gd name="adj2" fmla="val -1541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400" b="1"/>
                <a:t>Starting tag</a:t>
              </a: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133600" y="2514600"/>
            <a:ext cx="2438400" cy="2133600"/>
            <a:chOff x="1344" y="1680"/>
            <a:chExt cx="1536" cy="1344"/>
          </a:xfrm>
        </p:grpSpPr>
        <p:sp>
          <p:nvSpPr>
            <p:cNvPr id="32774" name="Rectangle 6"/>
            <p:cNvSpPr>
              <a:spLocks noChangeArrowheads="1"/>
            </p:cNvSpPr>
            <p:nvPr/>
          </p:nvSpPr>
          <p:spPr bwMode="auto">
            <a:xfrm>
              <a:off x="1440" y="1680"/>
              <a:ext cx="864" cy="2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5" name="AutoShape 7"/>
            <p:cNvSpPr>
              <a:spLocks noChangeArrowheads="1"/>
            </p:cNvSpPr>
            <p:nvPr/>
          </p:nvSpPr>
          <p:spPr bwMode="auto">
            <a:xfrm>
              <a:off x="1344" y="2400"/>
              <a:ext cx="1536" cy="624"/>
            </a:xfrm>
            <a:prstGeom prst="wedgeRectCallout">
              <a:avLst>
                <a:gd name="adj1" fmla="val -11653"/>
                <a:gd name="adj2" fmla="val -12804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000" b="1"/>
                <a:t>Properties of the tag. </a:t>
              </a:r>
            </a:p>
            <a:p>
              <a:pPr algn="ctr"/>
              <a:r>
                <a:rPr lang="en-US" altLang="zh-CN" sz="2000" b="1"/>
                <a:t>Optional!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886200" y="2514600"/>
            <a:ext cx="4800600" cy="2133600"/>
            <a:chOff x="2448" y="1680"/>
            <a:chExt cx="3024" cy="1344"/>
          </a:xfrm>
        </p:grpSpPr>
        <p:sp>
          <p:nvSpPr>
            <p:cNvPr id="32776" name="Rectangle 8"/>
            <p:cNvSpPr>
              <a:spLocks noChangeArrowheads="1"/>
            </p:cNvSpPr>
            <p:nvPr/>
          </p:nvSpPr>
          <p:spPr bwMode="auto">
            <a:xfrm>
              <a:off x="2448" y="1680"/>
              <a:ext cx="1824" cy="2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7" name="AutoShape 9"/>
            <p:cNvSpPr>
              <a:spLocks noChangeArrowheads="1"/>
            </p:cNvSpPr>
            <p:nvPr/>
          </p:nvSpPr>
          <p:spPr bwMode="auto">
            <a:xfrm>
              <a:off x="2928" y="2448"/>
              <a:ext cx="2544" cy="576"/>
            </a:xfrm>
            <a:prstGeom prst="wedgeRectCallout">
              <a:avLst>
                <a:gd name="adj1" fmla="val -34866"/>
                <a:gd name="adj2" fmla="val -13958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000" b="1"/>
                <a:t>Actual content appears in webpage. It could be empty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5562600" y="1371600"/>
            <a:ext cx="2133600" cy="1524000"/>
            <a:chOff x="3504" y="960"/>
            <a:chExt cx="1344" cy="960"/>
          </a:xfrm>
        </p:grpSpPr>
        <p:sp>
          <p:nvSpPr>
            <p:cNvPr id="32778" name="Rectangle 10"/>
            <p:cNvSpPr>
              <a:spLocks noChangeArrowheads="1"/>
            </p:cNvSpPr>
            <p:nvPr/>
          </p:nvSpPr>
          <p:spPr bwMode="auto">
            <a:xfrm>
              <a:off x="4368" y="1680"/>
              <a:ext cx="480" cy="2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79" name="AutoShape 11"/>
            <p:cNvSpPr>
              <a:spLocks noChangeArrowheads="1"/>
            </p:cNvSpPr>
            <p:nvPr/>
          </p:nvSpPr>
          <p:spPr bwMode="auto">
            <a:xfrm>
              <a:off x="3504" y="960"/>
              <a:ext cx="864" cy="480"/>
            </a:xfrm>
            <a:prstGeom prst="wedgeRectCallout">
              <a:avLst>
                <a:gd name="adj1" fmla="val 70023"/>
                <a:gd name="adj2" fmla="val 8812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000" b="1"/>
                <a:t>Closing tag</a:t>
              </a:r>
            </a:p>
          </p:txBody>
        </p:sp>
      </p:grpSp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609600" y="4921250"/>
            <a:ext cx="3524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b="1" i="1"/>
              <a:t>Examples:  &lt;p&gt; CGS 2100 &lt;/p&gt;</a:t>
            </a:r>
          </a:p>
          <a:p>
            <a:endParaRPr lang="en-US" altLang="zh-CN" b="1" i="1"/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1752600" y="5562600"/>
            <a:ext cx="4622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</a:t>
            </a:r>
            <a:r>
              <a:rPr lang="en-US" altLang="zh-CN" b="1" i="1"/>
              <a:t>&lt;body bgcolor = “yellow”&gt; UCF &lt;/body&gt;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  <p:bldP spid="32785" grpId="0"/>
      <p:bldP spid="327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HTML Syntax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3600"/>
              <a:t>HTML syntax:</a:t>
            </a:r>
          </a:p>
          <a:p>
            <a:pPr>
              <a:buFont typeface="Wingdings" pitchFamily="2" charset="2"/>
              <a:buNone/>
            </a:pPr>
            <a:r>
              <a:rPr lang="en-US" altLang="zh-CN"/>
              <a:t>	one-sided tag:</a:t>
            </a:r>
          </a:p>
          <a:p>
            <a:pPr>
              <a:buFont typeface="Wingdings" pitchFamily="2" charset="2"/>
              <a:buNone/>
            </a:pPr>
            <a:r>
              <a:rPr lang="en-US" altLang="zh-CN"/>
              <a:t>		&lt;tag /&gt;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898525" y="4078288"/>
            <a:ext cx="50149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e.g.     Breaking line tag:     &lt;br/&gt;</a:t>
            </a:r>
          </a:p>
          <a:p>
            <a:r>
              <a:rPr lang="en-US" altLang="zh-CN" sz="2400" b="1"/>
              <a:t>           Horizontal line tag:   &lt;hr/&gt;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Structure of the web page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Starting with the tag &lt;html&gt;...&lt;/html&gt;</a:t>
            </a:r>
          </a:p>
          <a:p>
            <a:endParaRPr lang="en-US" altLang="zh-CN"/>
          </a:p>
          <a:p>
            <a:pPr algn="ctr">
              <a:buFont typeface="Wingdings" pitchFamily="2" charset="2"/>
              <a:buNone/>
            </a:pPr>
            <a:r>
              <a:rPr lang="en-US" altLang="zh-CN"/>
              <a:t>      </a:t>
            </a:r>
            <a:r>
              <a:rPr lang="en-US" altLang="zh-CN">
                <a:solidFill>
                  <a:schemeClr val="bg2"/>
                </a:solidFill>
              </a:rPr>
              <a:t>&lt;html&gt;</a:t>
            </a:r>
          </a:p>
          <a:p>
            <a:pPr algn="ctr">
              <a:buFont typeface="Wingdings" pitchFamily="2" charset="2"/>
              <a:buNone/>
            </a:pPr>
            <a:r>
              <a:rPr lang="en-US" altLang="zh-CN">
                <a:solidFill>
                  <a:schemeClr val="bg2"/>
                </a:solidFill>
              </a:rPr>
              <a:t>     .......</a:t>
            </a:r>
          </a:p>
          <a:p>
            <a:pPr algn="ctr">
              <a:buFont typeface="Wingdings" pitchFamily="2" charset="2"/>
              <a:buNone/>
            </a:pPr>
            <a:r>
              <a:rPr lang="en-US" altLang="zh-CN">
                <a:solidFill>
                  <a:schemeClr val="bg2"/>
                </a:solidFill>
              </a:rPr>
              <a:t>      &lt;/html&gt;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990600" y="3248025"/>
            <a:ext cx="3200400" cy="1552575"/>
            <a:chOff x="624" y="2046"/>
            <a:chExt cx="2016" cy="978"/>
          </a:xfrm>
        </p:grpSpPr>
        <p:sp>
          <p:nvSpPr>
            <p:cNvPr id="33797" name="AutoShape 5"/>
            <p:cNvSpPr>
              <a:spLocks/>
            </p:cNvSpPr>
            <p:nvPr/>
          </p:nvSpPr>
          <p:spPr bwMode="auto">
            <a:xfrm>
              <a:off x="2352" y="2112"/>
              <a:ext cx="288" cy="864"/>
            </a:xfrm>
            <a:prstGeom prst="leftBrace">
              <a:avLst>
                <a:gd name="adj1" fmla="val 250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>
              <a:off x="624" y="2046"/>
              <a:ext cx="1776" cy="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400" b="1"/>
                <a:t>Everything about the web page should be enclosed here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Structure of the web page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2800"/>
              <a:t>Inside the &lt;html&gt;&lt;/html&gt; tag</a:t>
            </a:r>
          </a:p>
          <a:p>
            <a:pPr lvl="1"/>
            <a:r>
              <a:rPr lang="en-US" altLang="zh-CN" sz="2400"/>
              <a:t>Each  web page has a 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head</a:t>
            </a:r>
            <a:r>
              <a:rPr lang="en-US" altLang="zh-CN" sz="2400"/>
              <a:t> part described in &lt;head&gt;&lt;/head&gt; tag:</a:t>
            </a:r>
          </a:p>
          <a:p>
            <a:pPr algn="ctr">
              <a:buFont typeface="Wingdings" pitchFamily="2" charset="2"/>
              <a:buNone/>
            </a:pPr>
            <a:r>
              <a:rPr lang="en-US" altLang="zh-CN" sz="2800"/>
              <a:t>&lt;html&gt;</a:t>
            </a:r>
          </a:p>
          <a:p>
            <a:pPr algn="ctr">
              <a:buFont typeface="Wingdings" pitchFamily="2" charset="2"/>
              <a:buNone/>
            </a:pPr>
            <a:r>
              <a:rPr lang="en-US" altLang="zh-CN" sz="2800"/>
              <a:t>  </a:t>
            </a:r>
            <a:r>
              <a:rPr lang="en-US" altLang="zh-CN" sz="2800">
                <a:solidFill>
                  <a:schemeClr val="bg2"/>
                </a:solidFill>
              </a:rPr>
              <a:t>&lt;head&gt;</a:t>
            </a:r>
          </a:p>
          <a:p>
            <a:pPr algn="r">
              <a:buFont typeface="Wingdings" pitchFamily="2" charset="2"/>
              <a:buNone/>
            </a:pPr>
            <a:r>
              <a:rPr lang="en-US" altLang="zh-CN" sz="2800">
                <a:solidFill>
                  <a:schemeClr val="bg2"/>
                </a:solidFill>
              </a:rPr>
              <a:t>&lt;title&gt; CGS 2100 &lt;/title&gt;</a:t>
            </a:r>
          </a:p>
          <a:p>
            <a:pPr algn="ctr">
              <a:buFont typeface="Wingdings" pitchFamily="2" charset="2"/>
              <a:buNone/>
            </a:pPr>
            <a:r>
              <a:rPr lang="en-US" altLang="zh-CN" sz="2800">
                <a:solidFill>
                  <a:schemeClr val="bg2"/>
                </a:solidFill>
              </a:rPr>
              <a:t>    &lt;/head&gt;</a:t>
            </a:r>
          </a:p>
          <a:p>
            <a:pPr algn="ctr">
              <a:buFont typeface="Wingdings" pitchFamily="2" charset="2"/>
              <a:buNone/>
            </a:pPr>
            <a:r>
              <a:rPr lang="en-US" altLang="zh-CN" sz="2800"/>
              <a:t>   &lt;/html&gt;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3733800"/>
            <a:ext cx="2819400" cy="1552575"/>
            <a:chOff x="720" y="2352"/>
            <a:chExt cx="1776" cy="978"/>
          </a:xfrm>
        </p:grpSpPr>
        <p:sp>
          <p:nvSpPr>
            <p:cNvPr id="34820" name="AutoShape 4"/>
            <p:cNvSpPr>
              <a:spLocks/>
            </p:cNvSpPr>
            <p:nvPr/>
          </p:nvSpPr>
          <p:spPr bwMode="auto">
            <a:xfrm>
              <a:off x="2208" y="2544"/>
              <a:ext cx="288" cy="624"/>
            </a:xfrm>
            <a:prstGeom prst="leftBrace">
              <a:avLst>
                <a:gd name="adj1" fmla="val 1805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altLang="zh-CN"/>
                <a:t> </a:t>
              </a:r>
            </a:p>
          </p:txBody>
        </p:sp>
        <p:sp>
          <p:nvSpPr>
            <p:cNvPr id="34821" name="Text Box 5"/>
            <p:cNvSpPr txBox="1">
              <a:spLocks noChangeArrowheads="1"/>
            </p:cNvSpPr>
            <p:nvPr/>
          </p:nvSpPr>
          <p:spPr bwMode="auto">
            <a:xfrm>
              <a:off x="720" y="2352"/>
              <a:ext cx="1584" cy="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400" b="1"/>
                <a:t>The title of the web page should be put here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Structure of the web page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sz="2400"/>
              <a:t>Inside the &lt;html&gt;&lt;/html&gt; tag</a:t>
            </a:r>
          </a:p>
          <a:p>
            <a:pPr lvl="1">
              <a:lnSpc>
                <a:spcPct val="80000"/>
              </a:lnSpc>
            </a:pPr>
            <a:r>
              <a:rPr lang="en-US" altLang="zh-CN" sz="2000"/>
              <a:t>Each web page has a </a:t>
            </a:r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body</a:t>
            </a:r>
            <a:r>
              <a:rPr lang="en-US" altLang="zh-CN" sz="2000"/>
              <a:t> part described in &lt;body&gt;&lt;/body&gt; tag: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i="1"/>
              <a:t>  &lt;html&gt;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i="1"/>
              <a:t>       &lt;head&gt;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i="1"/>
              <a:t>           &lt;title&gt; CGS 2100 &lt;/title&gt;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i="1"/>
              <a:t>       &lt;/head&gt;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800" b="1" i="1">
                <a:solidFill>
                  <a:srgbClr val="000000"/>
                </a:solidFill>
              </a:rPr>
              <a:t>       </a:t>
            </a:r>
            <a:r>
              <a:rPr lang="en-US" altLang="zh-CN" sz="2800" b="1" i="1">
                <a:solidFill>
                  <a:schemeClr val="bg2"/>
                </a:solidFill>
              </a:rPr>
              <a:t>&lt;body&gt;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800" b="1" i="1">
                <a:solidFill>
                  <a:schemeClr val="bg2"/>
                </a:solidFill>
              </a:rPr>
              <a:t>	         This is a sample HTML file.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800" b="1" i="1">
                <a:solidFill>
                  <a:schemeClr val="bg2"/>
                </a:solidFill>
              </a:rPr>
              <a:t>	   &lt;/body&gt;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 i="1"/>
              <a:t>  &lt;/html&gt;</a:t>
            </a:r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>
            <a:off x="5867400" y="2819400"/>
            <a:ext cx="2819400" cy="1600200"/>
          </a:xfrm>
          <a:prstGeom prst="wedgeRectCallout">
            <a:avLst>
              <a:gd name="adj1" fmla="val -109574"/>
              <a:gd name="adj2" fmla="val 6865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altLang="zh-CN" sz="2400" b="1"/>
              <a:t>The content of the whole web page should be put here</a:t>
            </a:r>
          </a:p>
          <a:p>
            <a:pPr algn="ctr"/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p"/>
      <p:bldP spid="358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04800"/>
            <a:ext cx="6705600" cy="6116638"/>
          </a:xfrm>
          <a:prstGeom prst="rect">
            <a:avLst/>
          </a:prstGeom>
          <a:noFill/>
        </p:spPr>
      </p:pic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4267200" y="3581400"/>
            <a:ext cx="2362200" cy="685800"/>
          </a:xfrm>
          <a:prstGeom prst="wedgeRectCallout">
            <a:avLst>
              <a:gd name="adj1" fmla="val -150338"/>
              <a:gd name="adj2" fmla="val -46388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3200" b="1"/>
              <a:t>Title</a:t>
            </a:r>
          </a:p>
        </p:txBody>
      </p:sp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3048000" y="4953000"/>
            <a:ext cx="2362200" cy="685800"/>
          </a:xfrm>
          <a:prstGeom prst="wedgeRectCallout">
            <a:avLst>
              <a:gd name="adj1" fmla="val -86356"/>
              <a:gd name="adj2" fmla="val -23009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3200" b="1"/>
              <a:t>Body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Create a basic HTML file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8862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zh-CN" sz="2400"/>
              <a:t>Open your text editor (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notepad</a:t>
            </a:r>
            <a:r>
              <a:rPr lang="en-US" altLang="zh-CN" sz="2400"/>
              <a:t>).</a:t>
            </a:r>
          </a:p>
          <a:p>
            <a:pPr>
              <a:lnSpc>
                <a:spcPct val="90000"/>
              </a:lnSpc>
            </a:pPr>
            <a:r>
              <a:rPr lang="en-US" altLang="zh-CN" sz="2400"/>
              <a:t>Type the following lines of code into the document: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000" i="1">
                <a:solidFill>
                  <a:srgbClr val="000000"/>
                </a:solidFill>
              </a:rPr>
              <a:t>	</a:t>
            </a:r>
            <a:r>
              <a:rPr lang="en-US" altLang="zh-CN" sz="2400" b="1" i="1">
                <a:solidFill>
                  <a:srgbClr val="000000"/>
                </a:solidFill>
              </a:rPr>
              <a:t>&lt;html&gt;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&lt;head&gt;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&lt;title&gt; CGS2100 lab section&lt;/title&gt;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&lt;/head&gt;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&lt;body&gt;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This is a sample HTML file.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&lt;/body&gt;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400" b="1" i="1">
                <a:solidFill>
                  <a:srgbClr val="000000"/>
                </a:solidFill>
              </a:rPr>
              <a:t>	&lt;/html&gt;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Create a basic HTML file (cont)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93713"/>
          </a:xfrm>
        </p:spPr>
        <p:txBody>
          <a:bodyPr>
            <a:normAutofit lnSpcReduction="10000"/>
          </a:bodyPr>
          <a:lstStyle/>
          <a:p>
            <a:r>
              <a:rPr lang="en-US" altLang="zh-CN" sz="2800"/>
              <a:t>Save the file as </a:t>
            </a:r>
            <a:r>
              <a:rPr lang="en-US" altLang="zh-CN" sz="2800" b="1"/>
              <a:t>sample.htm</a:t>
            </a:r>
          </a:p>
          <a:p>
            <a:pPr>
              <a:buFont typeface="Wingdings" pitchFamily="2" charset="2"/>
              <a:buNone/>
            </a:pPr>
            <a:endParaRPr lang="en-US" altLang="zh-CN" sz="2800" b="1"/>
          </a:p>
        </p:txBody>
      </p:sp>
      <p:sp>
        <p:nvSpPr>
          <p:cNvPr id="13319" name="Rectangle 7"/>
          <p:cNvSpPr>
            <a:spLocks noRot="1" noChangeArrowheads="1"/>
          </p:cNvSpPr>
          <p:nvPr/>
        </p:nvSpPr>
        <p:spPr bwMode="auto">
          <a:xfrm>
            <a:off x="381000" y="4648200"/>
            <a:ext cx="85407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en-US" sz="2800" b="1"/>
          </a:p>
        </p:txBody>
      </p:sp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1000"/>
            <a:ext cx="8458200" cy="5902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81000"/>
            <a:ext cx="8458200" cy="5857875"/>
          </a:xfrm>
          <a:prstGeom prst="rect">
            <a:avLst/>
          </a:prstGeom>
          <a:noFill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581400" y="4419600"/>
            <a:ext cx="1066800" cy="8382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7894" name="AutoShape 6"/>
          <p:cNvSpPr>
            <a:spLocks noChangeArrowheads="1"/>
          </p:cNvSpPr>
          <p:nvPr/>
        </p:nvSpPr>
        <p:spPr bwMode="auto">
          <a:xfrm>
            <a:off x="4572000" y="2743200"/>
            <a:ext cx="3276600" cy="914400"/>
          </a:xfrm>
          <a:prstGeom prst="wedgeRectCallout">
            <a:avLst>
              <a:gd name="adj1" fmla="val -55134"/>
              <a:gd name="adj2" fmla="val 1276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3600" b="1"/>
              <a:t>sample.html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4000"/>
              <a:t>Introduction to some common tags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3600"/>
              <a:t>Paragraph tag</a:t>
            </a:r>
          </a:p>
          <a:p>
            <a:r>
              <a:rPr lang="en-US" altLang="zh-CN" sz="3600"/>
              <a:t>List tag</a:t>
            </a:r>
          </a:p>
          <a:p>
            <a:r>
              <a:rPr lang="en-US" altLang="zh-CN" sz="3600"/>
              <a:t>Hyperlink tags</a:t>
            </a:r>
          </a:p>
          <a:p>
            <a:endParaRPr lang="en-US" altLang="zh-CN" sz="3600"/>
          </a:p>
          <a:p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4800"/>
              <a:t>Paragraph tags &lt;p&gt;...&lt;/p&gt;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sz="2400" b="1"/>
              <a:t>&lt;html&gt;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&lt;head&gt;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&lt;title&gt; CGS 2100 &lt;/title&gt;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&lt;/head&gt;</a:t>
            </a:r>
          </a:p>
          <a:p>
            <a:pPr>
              <a:lnSpc>
                <a:spcPct val="80000"/>
              </a:lnSpc>
            </a:pPr>
            <a:endParaRPr lang="en-US" altLang="zh-CN" sz="2400" b="1"/>
          </a:p>
          <a:p>
            <a:pPr>
              <a:lnSpc>
                <a:spcPct val="80000"/>
              </a:lnSpc>
            </a:pPr>
            <a:r>
              <a:rPr lang="en-US" altLang="zh-CN" sz="2400" b="1"/>
              <a:t>&lt;body&gt;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&lt;p&gt; Here is the first paragraph. &lt;/p&gt;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&lt;p&gt; Here is the second paragraph. &lt;/p&gt;</a:t>
            </a:r>
          </a:p>
          <a:p>
            <a:pPr>
              <a:lnSpc>
                <a:spcPct val="80000"/>
              </a:lnSpc>
            </a:pPr>
            <a:r>
              <a:rPr lang="en-US" altLang="zh-CN" sz="2400" b="1"/>
              <a:t>&lt;/body&gt;</a:t>
            </a:r>
          </a:p>
          <a:p>
            <a:pPr>
              <a:lnSpc>
                <a:spcPct val="80000"/>
              </a:lnSpc>
            </a:pPr>
            <a:endParaRPr lang="en-US" altLang="zh-CN" sz="2400" b="1"/>
          </a:p>
          <a:p>
            <a:pPr>
              <a:lnSpc>
                <a:spcPct val="80000"/>
              </a:lnSpc>
            </a:pPr>
            <a:r>
              <a:rPr lang="en-US" altLang="zh-CN" sz="2400" b="1"/>
              <a:t>&lt;/html&gt;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838200" y="4191000"/>
            <a:ext cx="5562600" cy="381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result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600200"/>
            <a:ext cx="5638800" cy="5032375"/>
          </a:xfrm>
          <a:prstGeom prst="rect">
            <a:avLst/>
          </a:prstGeom>
          <a:noFill/>
        </p:spPr>
      </p:pic>
      <p:sp>
        <p:nvSpPr>
          <p:cNvPr id="38917" name="AutoShape 5"/>
          <p:cNvSpPr>
            <a:spLocks noChangeArrowheads="1"/>
          </p:cNvSpPr>
          <p:nvPr/>
        </p:nvSpPr>
        <p:spPr bwMode="auto">
          <a:xfrm>
            <a:off x="5181600" y="2590800"/>
            <a:ext cx="3048000" cy="762000"/>
          </a:xfrm>
          <a:prstGeom prst="wedgeRectCallout">
            <a:avLst>
              <a:gd name="adj1" fmla="val -68231"/>
              <a:gd name="adj2" fmla="val 12375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2400" b="1"/>
              <a:t>First paragraph</a:t>
            </a:r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5486400" y="4876800"/>
            <a:ext cx="2971800" cy="838200"/>
          </a:xfrm>
          <a:prstGeom prst="wedgeRectCallout">
            <a:avLst>
              <a:gd name="adj1" fmla="val -71315"/>
              <a:gd name="adj2" fmla="val -9128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2400" b="1"/>
              <a:t>Second paragraph</a:t>
            </a:r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5562600" y="3733800"/>
            <a:ext cx="2971800" cy="838200"/>
          </a:xfrm>
          <a:prstGeom prst="wedgeRectCallout">
            <a:avLst>
              <a:gd name="adj1" fmla="val -104861"/>
              <a:gd name="adj2" fmla="val 1969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2400" b="1"/>
              <a:t>Space between paragraphs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List tags</a:t>
            </a:r>
          </a:p>
        </p:txBody>
      </p:sp>
      <p:sp>
        <p:nvSpPr>
          <p:cNvPr id="17412" name="AutoShape 4"/>
          <p:cNvSpPr>
            <a:spLocks noGrp="1" noChangeAspec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 dirty="0"/>
              <a:t>Ordered list</a:t>
            </a:r>
            <a:r>
              <a:rPr lang="en-US" altLang="zh-CN" sz="2400" dirty="0"/>
              <a:t>: used to display information in a numeric order. The syntax for creating an ordered list is: </a:t>
            </a:r>
          </a:p>
          <a:p>
            <a:pPr>
              <a:buFont typeface="Wingdings" pitchFamily="2" charset="2"/>
              <a:buNone/>
            </a:pPr>
            <a:r>
              <a:rPr lang="en-US" altLang="zh-CN" sz="2000" i="1" dirty="0"/>
              <a:t>	</a:t>
            </a:r>
            <a:r>
              <a:rPr lang="en-US" altLang="zh-CN" sz="2000" b="1" i="1" dirty="0"/>
              <a:t>&lt;</a:t>
            </a:r>
            <a:r>
              <a:rPr lang="en-US" altLang="zh-CN" sz="2000" b="1" i="1" dirty="0" err="1"/>
              <a:t>ol</a:t>
            </a:r>
            <a:r>
              <a:rPr lang="en-US" altLang="zh-CN" sz="2000" b="1" i="1" dirty="0"/>
              <a:t> &gt;                             e.g.    &lt;</a:t>
            </a:r>
            <a:r>
              <a:rPr lang="en-US" altLang="zh-CN" sz="2000" b="1" i="1" dirty="0" err="1"/>
              <a:t>ol</a:t>
            </a:r>
            <a:r>
              <a:rPr lang="en-US" altLang="zh-CN" sz="2000" b="1" i="1" dirty="0"/>
              <a:t> &gt;</a:t>
            </a:r>
          </a:p>
          <a:p>
            <a:pPr>
              <a:buFont typeface="Wingdings" pitchFamily="2" charset="2"/>
              <a:buNone/>
            </a:pPr>
            <a:r>
              <a:rPr lang="en-US" altLang="zh-CN" sz="2000" b="1" i="1" dirty="0"/>
              <a:t>		&lt;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&gt;item1 &lt;/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                      &lt;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  Name:  </a:t>
            </a:r>
            <a:r>
              <a:rPr lang="en-US" altLang="zh-CN" sz="2000" b="1" i="1" dirty="0" err="1" smtClean="0"/>
              <a:t>Riya</a:t>
            </a:r>
            <a:r>
              <a:rPr lang="en-US" altLang="zh-CN" sz="2000" b="1" i="1" dirty="0" smtClean="0"/>
              <a:t> </a:t>
            </a:r>
            <a:r>
              <a:rPr lang="en-US" altLang="zh-CN" sz="2000" b="1" i="1" dirty="0" err="1" smtClean="0"/>
              <a:t>Sen</a:t>
            </a:r>
            <a:r>
              <a:rPr lang="en-US" altLang="zh-CN" sz="2000" b="1" i="1" dirty="0" smtClean="0"/>
              <a:t> </a:t>
            </a:r>
            <a:r>
              <a:rPr lang="en-US" altLang="zh-CN" sz="2000" b="1" i="1" dirty="0"/>
              <a:t>&lt;/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2000" b="1" i="1" dirty="0"/>
              <a:t>		&lt;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&gt;item2 &lt;/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                      &lt;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 Section: </a:t>
            </a:r>
            <a:r>
              <a:rPr lang="en-US" altLang="zh-CN" sz="2000" b="1" i="1" dirty="0" smtClean="0"/>
              <a:t>12B</a:t>
            </a:r>
            <a:r>
              <a:rPr lang="en-US" altLang="zh-CN" sz="2000" b="1" i="1" dirty="0" smtClean="0"/>
              <a:t>  </a:t>
            </a:r>
            <a:r>
              <a:rPr lang="en-US" altLang="zh-CN" sz="2000" b="1" i="1" dirty="0"/>
              <a:t>&lt;/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2000" b="1" i="1" dirty="0"/>
              <a:t>		…                                         &lt;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  Instructor: </a:t>
            </a:r>
            <a:r>
              <a:rPr lang="en-US" altLang="zh-CN" sz="2000" b="1" i="1" dirty="0" err="1" smtClean="0"/>
              <a:t>Leela</a:t>
            </a:r>
            <a:r>
              <a:rPr lang="en-US" altLang="zh-CN" sz="2000" b="1" i="1" dirty="0" smtClean="0"/>
              <a:t> </a:t>
            </a:r>
            <a:r>
              <a:rPr lang="en-US" altLang="zh-CN" sz="2000" b="1" i="1" dirty="0"/>
              <a:t>&lt;/</a:t>
            </a:r>
            <a:r>
              <a:rPr lang="en-US" altLang="zh-CN" sz="2000" b="1" i="1" dirty="0" err="1"/>
              <a:t>li</a:t>
            </a:r>
            <a:r>
              <a:rPr lang="en-US" altLang="zh-CN" sz="2000" b="1" i="1" dirty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2000" b="1" i="1" dirty="0"/>
              <a:t>	&lt;/</a:t>
            </a:r>
            <a:r>
              <a:rPr lang="en-US" altLang="zh-CN" sz="2000" b="1" i="1" dirty="0" err="1"/>
              <a:t>ol</a:t>
            </a:r>
            <a:r>
              <a:rPr lang="en-US" altLang="zh-CN" sz="2000" b="1" i="1" dirty="0"/>
              <a:t>&gt;                                       &lt;/</a:t>
            </a:r>
            <a:r>
              <a:rPr lang="en-US" altLang="zh-CN" sz="2000" b="1" i="1" dirty="0" err="1"/>
              <a:t>ol</a:t>
            </a:r>
            <a:r>
              <a:rPr lang="en-US" altLang="zh-CN" sz="2000" b="1" i="1" dirty="0"/>
              <a:t>&gt;</a:t>
            </a:r>
          </a:p>
          <a:p>
            <a:pPr>
              <a:buFont typeface="Wingdings" pitchFamily="2" charset="2"/>
              <a:buNone/>
            </a:pPr>
            <a:endParaRPr lang="en-US" altLang="zh-CN" sz="2000" dirty="0"/>
          </a:p>
          <a:p>
            <a:pPr>
              <a:buNone/>
            </a:pPr>
            <a:r>
              <a:rPr lang="en-US" altLang="zh-CN" sz="2400" dirty="0" smtClean="0"/>
              <a:t>Result:   1. Name: </a:t>
            </a:r>
            <a:r>
              <a:rPr lang="en-US" altLang="zh-CN" sz="2400" dirty="0" err="1" smtClean="0"/>
              <a:t>Riya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Sen</a:t>
            </a:r>
            <a:endParaRPr lang="en-US" altLang="zh-CN" sz="2400" dirty="0" smtClean="0"/>
          </a:p>
          <a:p>
            <a:pPr>
              <a:buNone/>
            </a:pPr>
            <a:r>
              <a:rPr lang="en-US" altLang="zh-CN" sz="2400" dirty="0" smtClean="0"/>
              <a:t> </a:t>
            </a:r>
            <a:r>
              <a:rPr lang="en-US" altLang="zh-CN" sz="2400" dirty="0" smtClean="0"/>
              <a:t>               2. Section: 1 2B </a:t>
            </a:r>
          </a:p>
          <a:p>
            <a:pPr>
              <a:buNone/>
            </a:pPr>
            <a:r>
              <a:rPr lang="en-US" altLang="zh-CN" sz="2400" dirty="0" smtClean="0"/>
              <a:t>3 . Instructor: </a:t>
            </a:r>
            <a:r>
              <a:rPr lang="en-US" altLang="zh-CN" sz="2400" dirty="0" err="1" smtClean="0"/>
              <a:t>Leela</a:t>
            </a:r>
            <a:endParaRPr lang="en-US" altLang="zh-CN" sz="2400" dirty="0" smtClean="0"/>
          </a:p>
          <a:p>
            <a:endParaRPr lang="en-US" altLang="zh-CN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List tags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en-US" altLang="zh-CN" b="1" dirty="0"/>
              <a:t>Unordered list</a:t>
            </a:r>
            <a:r>
              <a:rPr lang="en-US" altLang="zh-CN" dirty="0"/>
              <a:t>: </a:t>
            </a:r>
            <a:r>
              <a:rPr lang="en-US" altLang="zh-CN" sz="3600" dirty="0"/>
              <a:t>list items are not listed in a particular order. The syntax is:</a:t>
            </a:r>
            <a:endParaRPr lang="en-US" altLang="zh-CN" dirty="0"/>
          </a:p>
          <a:p>
            <a:pPr>
              <a:buFont typeface="Wingdings" pitchFamily="2" charset="2"/>
              <a:buNone/>
            </a:pPr>
            <a:r>
              <a:rPr lang="en-US" altLang="zh-CN" i="1" dirty="0"/>
              <a:t>	</a:t>
            </a:r>
            <a:r>
              <a:rPr lang="en-US" altLang="zh-CN" sz="1800" b="1" i="1" dirty="0" smtClean="0"/>
              <a:t> </a:t>
            </a:r>
            <a:r>
              <a:rPr lang="en-US" altLang="zh-CN" sz="1800" b="1" i="1" dirty="0" smtClean="0"/>
              <a:t>&lt;</a:t>
            </a:r>
            <a:r>
              <a:rPr lang="en-US" altLang="zh-CN" sz="1800" b="1" i="1" dirty="0" err="1" smtClean="0"/>
              <a:t>ul</a:t>
            </a:r>
            <a:r>
              <a:rPr lang="en-US" altLang="zh-CN" sz="1800" b="1" i="1" dirty="0" smtClean="0"/>
              <a:t> </a:t>
            </a:r>
            <a:r>
              <a:rPr lang="en-US" altLang="zh-CN" sz="1800" b="1" i="1" dirty="0" smtClean="0"/>
              <a:t>&gt;                             e.g.    </a:t>
            </a:r>
            <a:r>
              <a:rPr lang="en-US" altLang="zh-CN" sz="1800" b="1" i="1" dirty="0" smtClean="0"/>
              <a:t>&lt;</a:t>
            </a:r>
            <a:r>
              <a:rPr lang="en-US" altLang="zh-CN" sz="1800" b="1" i="1" dirty="0" err="1" smtClean="0"/>
              <a:t>ul</a:t>
            </a:r>
            <a:r>
              <a:rPr lang="en-US" altLang="zh-CN" sz="1800" b="1" i="1" dirty="0" smtClean="0"/>
              <a:t> </a:t>
            </a:r>
            <a:r>
              <a:rPr lang="en-US" altLang="zh-CN" sz="1800" b="1" i="1" dirty="0" smtClean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1800" b="1" i="1" dirty="0" smtClean="0"/>
              <a:t>		&lt;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&gt;item1 &lt;/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                      &lt;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  Name:  </a:t>
            </a:r>
            <a:r>
              <a:rPr lang="en-US" altLang="zh-CN" sz="1800" b="1" i="1" dirty="0" err="1" smtClean="0"/>
              <a:t>Riya</a:t>
            </a:r>
            <a:r>
              <a:rPr lang="en-US" altLang="zh-CN" sz="1800" b="1" i="1" dirty="0" smtClean="0"/>
              <a:t> </a:t>
            </a:r>
            <a:r>
              <a:rPr lang="en-US" altLang="zh-CN" sz="1800" b="1" i="1" dirty="0" err="1" smtClean="0"/>
              <a:t>Sen</a:t>
            </a:r>
            <a:r>
              <a:rPr lang="en-US" altLang="zh-CN" sz="1800" b="1" i="1" dirty="0" smtClean="0"/>
              <a:t> &lt;/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1800" b="1" i="1" dirty="0" smtClean="0"/>
              <a:t>		&lt;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&gt;item2 &lt;/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                      &lt;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 Section: 12B  &lt;/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1800" b="1" i="1" dirty="0" smtClean="0"/>
              <a:t>		…                                         &lt;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  Instructor: </a:t>
            </a:r>
            <a:r>
              <a:rPr lang="en-US" altLang="zh-CN" sz="1800" b="1" i="1" dirty="0" err="1" smtClean="0"/>
              <a:t>Leela</a:t>
            </a:r>
            <a:r>
              <a:rPr lang="en-US" altLang="zh-CN" sz="1800" b="1" i="1" dirty="0" smtClean="0"/>
              <a:t> &lt;/</a:t>
            </a:r>
            <a:r>
              <a:rPr lang="en-US" altLang="zh-CN" sz="1800" b="1" i="1" dirty="0" err="1" smtClean="0"/>
              <a:t>li</a:t>
            </a:r>
            <a:r>
              <a:rPr lang="en-US" altLang="zh-CN" sz="1800" b="1" i="1" dirty="0" smtClean="0"/>
              <a:t>&gt;</a:t>
            </a:r>
          </a:p>
          <a:p>
            <a:pPr>
              <a:buFont typeface="Wingdings" pitchFamily="2" charset="2"/>
              <a:buNone/>
            </a:pPr>
            <a:r>
              <a:rPr lang="en-US" altLang="zh-CN" sz="1800" b="1" i="1" dirty="0" smtClean="0"/>
              <a:t>	</a:t>
            </a:r>
            <a:r>
              <a:rPr lang="en-US" altLang="zh-CN" sz="1800" b="1" i="1" dirty="0" smtClean="0"/>
              <a:t>&lt;/</a:t>
            </a:r>
            <a:r>
              <a:rPr lang="en-US" altLang="zh-CN" sz="1800" b="1" i="1" dirty="0" err="1" smtClean="0"/>
              <a:t>ul</a:t>
            </a:r>
            <a:r>
              <a:rPr lang="en-US" altLang="zh-CN" sz="1800" b="1" i="1" dirty="0" smtClean="0"/>
              <a:t>&gt;                                       </a:t>
            </a:r>
            <a:r>
              <a:rPr lang="en-US" altLang="zh-CN" sz="1800" b="1" i="1" dirty="0" smtClean="0"/>
              <a:t>&lt;/</a:t>
            </a:r>
            <a:r>
              <a:rPr lang="en-US" altLang="zh-CN" sz="1800" b="1" i="1" dirty="0" err="1" smtClean="0"/>
              <a:t>ul</a:t>
            </a:r>
            <a:r>
              <a:rPr lang="en-US" altLang="zh-CN" sz="1800" b="1" i="1" dirty="0" smtClean="0"/>
              <a:t>&gt;</a:t>
            </a:r>
          </a:p>
          <a:p>
            <a:pPr>
              <a:buFont typeface="Wingdings" pitchFamily="2" charset="2"/>
              <a:buNone/>
            </a:pPr>
            <a:endParaRPr lang="en-US" altLang="zh-CN" sz="1800" dirty="0" smtClean="0"/>
          </a:p>
          <a:p>
            <a:pPr>
              <a:buNone/>
            </a:pPr>
            <a:r>
              <a:rPr lang="en-US" altLang="zh-CN" sz="2000" dirty="0" smtClean="0"/>
              <a:t>Result:   </a:t>
            </a:r>
            <a:endParaRPr lang="en-US" altLang="zh-CN" sz="2000" dirty="0" smtClean="0"/>
          </a:p>
          <a:p>
            <a:pPr>
              <a:buFont typeface="Arial" pitchFamily="34" charset="0"/>
              <a:buChar char="•"/>
            </a:pPr>
            <a:r>
              <a:rPr lang="en-US" altLang="zh-CN" sz="2000" dirty="0" smtClean="0"/>
              <a:t> </a:t>
            </a:r>
            <a:r>
              <a:rPr lang="en-US" altLang="zh-CN" sz="2000" dirty="0" smtClean="0"/>
              <a:t>Name: </a:t>
            </a:r>
            <a:r>
              <a:rPr lang="en-US" altLang="zh-CN" sz="2000" dirty="0" err="1" smtClean="0"/>
              <a:t>Riya</a:t>
            </a:r>
            <a:r>
              <a:rPr lang="en-US" altLang="zh-CN" sz="2000" dirty="0" smtClean="0"/>
              <a:t> </a:t>
            </a:r>
            <a:r>
              <a:rPr lang="en-US" altLang="zh-CN" sz="2000" dirty="0" err="1" smtClean="0"/>
              <a:t>Sen</a:t>
            </a:r>
            <a:endParaRPr lang="en-US" altLang="zh-CN" sz="2000" dirty="0" smtClean="0"/>
          </a:p>
          <a:p>
            <a:r>
              <a:rPr lang="en-US" altLang="zh-CN" sz="2000" dirty="0" smtClean="0"/>
              <a:t>               </a:t>
            </a:r>
            <a:r>
              <a:rPr lang="en-US" altLang="zh-CN" sz="2000" dirty="0" smtClean="0"/>
              <a:t>Section</a:t>
            </a:r>
            <a:r>
              <a:rPr lang="en-US" altLang="zh-CN" sz="2000" dirty="0" smtClean="0"/>
              <a:t>: 1 2B </a:t>
            </a:r>
          </a:p>
          <a:p>
            <a:r>
              <a:rPr lang="en-US" altLang="zh-CN" sz="2000" dirty="0" smtClean="0"/>
              <a:t> </a:t>
            </a:r>
            <a:r>
              <a:rPr lang="en-US" altLang="zh-CN" sz="2000" dirty="0" smtClean="0"/>
              <a:t>Instructor: </a:t>
            </a:r>
            <a:r>
              <a:rPr lang="en-US" altLang="zh-CN" sz="2000" dirty="0" err="1" smtClean="0"/>
              <a:t>Leela</a:t>
            </a:r>
            <a:endParaRPr lang="en-US" altLang="zh-CN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0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Hyperlink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Link to another location or file</a:t>
            </a:r>
          </a:p>
          <a:p>
            <a:r>
              <a:rPr lang="en-US" altLang="zh-CN" dirty="0"/>
              <a:t>Syntax:</a:t>
            </a:r>
          </a:p>
          <a:p>
            <a:pPr>
              <a:buFont typeface="Wingdings" pitchFamily="2" charset="2"/>
              <a:buNone/>
            </a:pPr>
            <a:r>
              <a:rPr lang="en-US" altLang="zh-CN" sz="2400" b="1" dirty="0">
                <a:solidFill>
                  <a:schemeClr val="bg2"/>
                </a:solidFill>
              </a:rPr>
              <a:t>   &lt;a </a:t>
            </a:r>
            <a:r>
              <a:rPr lang="en-US" altLang="zh-CN" sz="2400" b="1" dirty="0" err="1">
                <a:solidFill>
                  <a:schemeClr val="bg2"/>
                </a:solidFill>
              </a:rPr>
              <a:t>href</a:t>
            </a:r>
            <a:r>
              <a:rPr lang="en-US" altLang="zh-CN" sz="2400" b="1" dirty="0">
                <a:solidFill>
                  <a:schemeClr val="bg2"/>
                </a:solidFill>
              </a:rPr>
              <a:t>= “</a:t>
            </a:r>
            <a:r>
              <a:rPr lang="en-US" altLang="zh-CN" sz="2400" b="1" dirty="0">
                <a:solidFill>
                  <a:schemeClr val="bg2"/>
                </a:solidFill>
                <a:hlinkClick r:id="rId2"/>
              </a:rPr>
              <a:t>http://</a:t>
            </a:r>
            <a:r>
              <a:rPr lang="en-US" altLang="zh-CN" sz="2400" b="1" dirty="0" smtClean="0">
                <a:solidFill>
                  <a:schemeClr val="bg2"/>
                </a:solidFill>
                <a:hlinkClick r:id="rId2"/>
              </a:rPr>
              <a:t>www.google.</a:t>
            </a:r>
            <a:r>
              <a:rPr lang="en-US" altLang="zh-CN" sz="2400" b="1" dirty="0" smtClean="0">
                <a:solidFill>
                  <a:schemeClr val="bg2"/>
                </a:solidFill>
              </a:rPr>
              <a:t>com”&gt; Click to open </a:t>
            </a:r>
            <a:r>
              <a:rPr lang="en-US" altLang="zh-CN" sz="2400" b="1" dirty="0" err="1" smtClean="0">
                <a:solidFill>
                  <a:schemeClr val="bg2"/>
                </a:solidFill>
              </a:rPr>
              <a:t>google</a:t>
            </a:r>
            <a:r>
              <a:rPr lang="en-US" altLang="zh-CN" sz="2400" b="1" dirty="0" smtClean="0">
                <a:solidFill>
                  <a:schemeClr val="bg2"/>
                </a:solidFill>
              </a:rPr>
              <a:t> </a:t>
            </a:r>
            <a:r>
              <a:rPr lang="en-US" altLang="zh-CN" sz="2400" b="1" dirty="0">
                <a:solidFill>
                  <a:schemeClr val="bg2"/>
                </a:solidFill>
              </a:rPr>
              <a:t>&lt;/a&gt;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3400" y="3124200"/>
            <a:ext cx="1066800" cy="2286000"/>
            <a:chOff x="336" y="1968"/>
            <a:chExt cx="672" cy="1440"/>
          </a:xfrm>
        </p:grpSpPr>
        <p:sp>
          <p:nvSpPr>
            <p:cNvPr id="41988" name="AutoShape 4"/>
            <p:cNvSpPr>
              <a:spLocks noChangeArrowheads="1"/>
            </p:cNvSpPr>
            <p:nvPr/>
          </p:nvSpPr>
          <p:spPr bwMode="auto">
            <a:xfrm>
              <a:off x="336" y="2928"/>
              <a:ext cx="672" cy="480"/>
            </a:xfrm>
            <a:prstGeom prst="wedgeRectCallout">
              <a:avLst>
                <a:gd name="adj1" fmla="val -1338"/>
                <a:gd name="adj2" fmla="val -191875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Starting Tag</a:t>
              </a:r>
            </a:p>
          </p:txBody>
        </p:sp>
        <p:sp>
          <p:nvSpPr>
            <p:cNvPr id="41989" name="Rectangle 5"/>
            <p:cNvSpPr>
              <a:spLocks noChangeArrowheads="1"/>
            </p:cNvSpPr>
            <p:nvPr/>
          </p:nvSpPr>
          <p:spPr bwMode="auto">
            <a:xfrm>
              <a:off x="528" y="1968"/>
              <a:ext cx="192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3124200"/>
            <a:ext cx="4648200" cy="2286000"/>
            <a:chOff x="720" y="1968"/>
            <a:chExt cx="2928" cy="1440"/>
          </a:xfrm>
        </p:grpSpPr>
        <p:sp>
          <p:nvSpPr>
            <p:cNvPr id="41990" name="Rectangle 6"/>
            <p:cNvSpPr>
              <a:spLocks noChangeArrowheads="1"/>
            </p:cNvSpPr>
            <p:nvPr/>
          </p:nvSpPr>
          <p:spPr bwMode="auto">
            <a:xfrm>
              <a:off x="720" y="1968"/>
              <a:ext cx="2592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1" name="AutoShape 7"/>
            <p:cNvSpPr>
              <a:spLocks noChangeArrowheads="1"/>
            </p:cNvSpPr>
            <p:nvPr/>
          </p:nvSpPr>
          <p:spPr bwMode="auto">
            <a:xfrm>
              <a:off x="1104" y="2928"/>
              <a:ext cx="2544" cy="480"/>
            </a:xfrm>
            <a:prstGeom prst="wedgeRectCallout">
              <a:avLst>
                <a:gd name="adj1" fmla="val -36991"/>
                <a:gd name="adj2" fmla="val -15895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Attribute of the tag: the address of the hyperlink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352800" y="3124200"/>
            <a:ext cx="3733800" cy="1295400"/>
            <a:chOff x="2112" y="1968"/>
            <a:chExt cx="2352" cy="816"/>
          </a:xfrm>
        </p:grpSpPr>
        <p:sp>
          <p:nvSpPr>
            <p:cNvPr id="41992" name="Rectangle 8"/>
            <p:cNvSpPr>
              <a:spLocks noChangeArrowheads="1"/>
            </p:cNvSpPr>
            <p:nvPr/>
          </p:nvSpPr>
          <p:spPr bwMode="auto">
            <a:xfrm>
              <a:off x="3360" y="1968"/>
              <a:ext cx="1104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3" name="AutoShape 9"/>
            <p:cNvSpPr>
              <a:spLocks noChangeArrowheads="1"/>
            </p:cNvSpPr>
            <p:nvPr/>
          </p:nvSpPr>
          <p:spPr bwMode="auto">
            <a:xfrm>
              <a:off x="2112" y="2400"/>
              <a:ext cx="1824" cy="384"/>
            </a:xfrm>
            <a:prstGeom prst="wedgeRectCallout">
              <a:avLst>
                <a:gd name="adj1" fmla="val 43532"/>
                <a:gd name="adj2" fmla="val -8958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Content displayed on the page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48400" y="3124200"/>
            <a:ext cx="1905000" cy="2209800"/>
            <a:chOff x="3936" y="1968"/>
            <a:chExt cx="1200" cy="1392"/>
          </a:xfrm>
        </p:grpSpPr>
        <p:sp>
          <p:nvSpPr>
            <p:cNvPr id="41994" name="Rectangle 10"/>
            <p:cNvSpPr>
              <a:spLocks noChangeArrowheads="1"/>
            </p:cNvSpPr>
            <p:nvPr/>
          </p:nvSpPr>
          <p:spPr bwMode="auto">
            <a:xfrm>
              <a:off x="4512" y="1968"/>
              <a:ext cx="384" cy="2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5" name="AutoShape 11"/>
            <p:cNvSpPr>
              <a:spLocks noChangeArrowheads="1"/>
            </p:cNvSpPr>
            <p:nvPr/>
          </p:nvSpPr>
          <p:spPr bwMode="auto">
            <a:xfrm>
              <a:off x="3936" y="2976"/>
              <a:ext cx="1200" cy="384"/>
            </a:xfrm>
            <a:prstGeom prst="wedgeRectCallout">
              <a:avLst>
                <a:gd name="adj1" fmla="val 17833"/>
                <a:gd name="adj2" fmla="val -235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Ending tag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Link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534400" cy="3886200"/>
          </a:xfrm>
        </p:spPr>
        <p:txBody>
          <a:bodyPr/>
          <a:lstStyle/>
          <a:p>
            <a:r>
              <a:rPr lang="en-US" altLang="zh-CN" dirty="0"/>
              <a:t>Link to web site</a:t>
            </a:r>
          </a:p>
          <a:p>
            <a:pPr lvl="1"/>
            <a:r>
              <a:rPr lang="en-US" altLang="zh-CN" sz="2400" b="1" dirty="0">
                <a:solidFill>
                  <a:schemeClr val="bg2"/>
                </a:solidFill>
              </a:rPr>
              <a:t>&lt;a </a:t>
            </a:r>
            <a:r>
              <a:rPr lang="en-US" altLang="zh-CN" sz="2400" b="1" dirty="0" err="1">
                <a:solidFill>
                  <a:schemeClr val="bg2"/>
                </a:solidFill>
              </a:rPr>
              <a:t>href</a:t>
            </a:r>
            <a:r>
              <a:rPr lang="en-US" altLang="zh-CN" sz="2400" b="1" dirty="0">
                <a:solidFill>
                  <a:schemeClr val="bg2"/>
                </a:solidFill>
              </a:rPr>
              <a:t>= “</a:t>
            </a:r>
            <a:r>
              <a:rPr lang="en-US" altLang="zh-CN" sz="2400" b="1" dirty="0">
                <a:solidFill>
                  <a:schemeClr val="bg2"/>
                </a:solidFill>
                <a:hlinkClick r:id="rId2"/>
              </a:rPr>
              <a:t>http://</a:t>
            </a:r>
            <a:r>
              <a:rPr lang="en-US" altLang="zh-CN" sz="2400" b="1" dirty="0" smtClean="0">
                <a:solidFill>
                  <a:schemeClr val="bg2"/>
                </a:solidFill>
                <a:hlinkClick r:id="rId2"/>
              </a:rPr>
              <a:t>www.google.com</a:t>
            </a:r>
            <a:r>
              <a:rPr lang="en-US" altLang="zh-CN" sz="2400" b="1" dirty="0" smtClean="0">
                <a:solidFill>
                  <a:schemeClr val="bg2"/>
                </a:solidFill>
              </a:rPr>
              <a:t>”&gt; </a:t>
            </a:r>
            <a:r>
              <a:rPr lang="en-US" altLang="zh-CN" sz="2400" b="1" dirty="0" err="1" smtClean="0">
                <a:solidFill>
                  <a:schemeClr val="bg2"/>
                </a:solidFill>
              </a:rPr>
              <a:t>google</a:t>
            </a:r>
            <a:r>
              <a:rPr lang="en-US" altLang="zh-CN" sz="2400" b="1" dirty="0" smtClean="0">
                <a:solidFill>
                  <a:schemeClr val="bg2"/>
                </a:solidFill>
              </a:rPr>
              <a:t>&lt;/a&gt;</a:t>
            </a:r>
            <a:endParaRPr lang="en-US" altLang="zh-CN" dirty="0" smtClean="0"/>
          </a:p>
          <a:p>
            <a:endParaRPr lang="en-US" altLang="zh-CN" sz="2800" dirty="0"/>
          </a:p>
          <a:p>
            <a:r>
              <a:rPr lang="en-US" altLang="zh-CN" dirty="0"/>
              <a:t>Email link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b="1" dirty="0">
                <a:solidFill>
                  <a:schemeClr val="bg2"/>
                </a:solidFill>
              </a:rPr>
              <a:t>    &lt;a </a:t>
            </a:r>
            <a:r>
              <a:rPr lang="en-US" altLang="zh-CN" sz="2000" b="1" dirty="0" err="1">
                <a:solidFill>
                  <a:schemeClr val="bg2"/>
                </a:solidFill>
              </a:rPr>
              <a:t>href</a:t>
            </a:r>
            <a:r>
              <a:rPr lang="en-US" altLang="zh-CN" sz="2000" b="1" dirty="0">
                <a:solidFill>
                  <a:schemeClr val="bg2"/>
                </a:solidFill>
              </a:rPr>
              <a:t>= “mailto:name@domain.com”&gt; Link to email &lt;/a&gt;</a:t>
            </a:r>
            <a:endParaRPr lang="en-US" altLang="zh-CN" sz="2400" dirty="0"/>
          </a:p>
          <a:p>
            <a:pPr lvl="1"/>
            <a:endParaRPr lang="en-US" altLang="zh-CN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Include a Picture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&lt;img src=“FILENAME” /&gt;</a:t>
            </a:r>
          </a:p>
          <a:p>
            <a:r>
              <a:rPr lang="en-US" altLang="zh-CN"/>
              <a:t>&lt;img src=“FILENAME” alt=“text” /&gt;</a:t>
            </a:r>
          </a:p>
          <a:p>
            <a:r>
              <a:rPr lang="en-US" altLang="zh-CN"/>
              <a:t>E.g.</a:t>
            </a:r>
          </a:p>
          <a:p>
            <a:r>
              <a:rPr lang="en-US" altLang="zh-CN"/>
              <a:t>&lt;img src=“logo.gif” alt=“Google logo” /&gt;</a:t>
            </a:r>
          </a:p>
          <a:p>
            <a:r>
              <a:rPr lang="en-US" altLang="zh-CN"/>
              <a:t>&lt;img src=“logo.gif” /&gt;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68</TotalTime>
  <Words>559</Words>
  <Application>Microsoft Office PowerPoint</Application>
  <PresentationFormat>On-screen Show (4:3)</PresentationFormat>
  <Paragraphs>138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Paper</vt:lpstr>
      <vt:lpstr>Slide 1</vt:lpstr>
      <vt:lpstr>Slide 2</vt:lpstr>
      <vt:lpstr>Slide 3</vt:lpstr>
      <vt:lpstr>Slide 4</vt:lpstr>
      <vt:lpstr>Slide 5</vt:lpstr>
      <vt:lpstr>Slide 6</vt:lpstr>
      <vt:lpstr>HTML Syntax</vt:lpstr>
      <vt:lpstr>HTML Syntax</vt:lpstr>
      <vt:lpstr>Structure of the web page</vt:lpstr>
      <vt:lpstr>Structure of the web page</vt:lpstr>
      <vt:lpstr>Structure of the web page</vt:lpstr>
      <vt:lpstr>Slide 12</vt:lpstr>
      <vt:lpstr>Create a basic HTML file</vt:lpstr>
      <vt:lpstr>Create a basic HTML file (cont)</vt:lpstr>
      <vt:lpstr>Slide 15</vt:lpstr>
      <vt:lpstr>Introduction to some common tags</vt:lpstr>
      <vt:lpstr>Paragraph tags &lt;p&gt;...&lt;/p&gt;</vt:lpstr>
      <vt:lpstr>result</vt:lpstr>
      <vt:lpstr>List tags</vt:lpstr>
      <vt:lpstr>List tags</vt:lpstr>
      <vt:lpstr>Hyperlink</vt:lpstr>
      <vt:lpstr>Link</vt:lpstr>
      <vt:lpstr>Include a Picture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OM SAI RAM</dc:creator>
  <cp:lastModifiedBy>OM SAI RAM</cp:lastModifiedBy>
  <cp:revision>18</cp:revision>
  <dcterms:created xsi:type="dcterms:W3CDTF">2016-07-05T12:31:48Z</dcterms:created>
  <dcterms:modified xsi:type="dcterms:W3CDTF">2016-07-05T17:23:24Z</dcterms:modified>
</cp:coreProperties>
</file>